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sldIdLst>
    <p:sldId id="256" r:id="rId5"/>
    <p:sldId id="257" r:id="rId6"/>
    <p:sldId id="258" r:id="rId7"/>
    <p:sldId id="266" r:id="rId8"/>
    <p:sldId id="260" r:id="rId9"/>
    <p:sldId id="265" r:id="rId10"/>
    <p:sldId id="267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1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7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29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020" y="1289464"/>
            <a:ext cx="8991600" cy="1645920"/>
          </a:xfrm>
        </p:spPr>
        <p:txBody>
          <a:bodyPr>
            <a:normAutofit/>
          </a:bodyPr>
          <a:lstStyle/>
          <a:p>
            <a:r>
              <a:rPr lang="nl-NL" sz="6000" dirty="0" smtClean="0"/>
              <a:t>Ontwikkelingsgericht werken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6000" dirty="0" smtClean="0"/>
              <a:t>Les 4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84020" y="3179064"/>
            <a:ext cx="6801612" cy="1239894"/>
          </a:xfrm>
        </p:spPr>
        <p:txBody>
          <a:bodyPr/>
          <a:lstStyle/>
          <a:p>
            <a:pPr algn="l"/>
            <a:r>
              <a:rPr lang="nl-NL" dirty="0" smtClean="0"/>
              <a:t>Thema 4: Aan het woord </a:t>
            </a:r>
          </a:p>
          <a:p>
            <a:pPr algn="l"/>
            <a:r>
              <a:rPr lang="nl-NL" dirty="0" smtClean="0"/>
              <a:t>Pien Buls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67" y="2935384"/>
            <a:ext cx="4129116" cy="312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5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Lezen hand-out, filmpje bekijken en werkblad maken. Onderwerp: Observeren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Lezen hand-out met filmpje: Taalaanbod en interactievaardigheden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Tekst lezen en werkblad invullen: </a:t>
            </a:r>
            <a:r>
              <a:rPr lang="nl-NL" dirty="0"/>
              <a:t>U</a:t>
            </a:r>
            <a:r>
              <a:rPr lang="nl-NL" dirty="0" smtClean="0"/>
              <a:t>itdagende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Spiegelblad invullen </a:t>
            </a:r>
          </a:p>
        </p:txBody>
      </p:sp>
    </p:spTree>
    <p:extLst>
      <p:ext uri="{BB962C8B-B14F-4D97-AF65-F5344CB8AC3E}">
        <p14:creationId xmlns:p14="http://schemas.microsoft.com/office/powerpoint/2010/main" val="13151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Hand-out 4.1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goed observeren zonder meedoen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79" y="1845734"/>
            <a:ext cx="862861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Lees de </a:t>
            </a:r>
            <a:r>
              <a:rPr lang="nl-NL" dirty="0"/>
              <a:t>tekst: Non – verbaal gedrag </a:t>
            </a:r>
            <a:r>
              <a:rPr lang="nl-NL" dirty="0" smtClean="0"/>
              <a:t>spreekt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Bekijk het filmpje; Pasta maken </a:t>
            </a:r>
          </a:p>
          <a:p>
            <a:pPr marL="0" indent="0">
              <a:buNone/>
            </a:pPr>
            <a:r>
              <a:rPr lang="nl-NL" dirty="0" smtClean="0"/>
              <a:t>en vul het </a:t>
            </a:r>
            <a:r>
              <a:rPr lang="nl-NL" b="1" dirty="0" smtClean="0"/>
              <a:t>werkblad 1 </a:t>
            </a:r>
            <a:r>
              <a:rPr lang="nl-NL" dirty="0" smtClean="0"/>
              <a:t>goed observeren zonder meedoen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Beantwoord daarna de volgende vragen</a:t>
            </a:r>
          </a:p>
          <a:p>
            <a:pPr marL="457200" indent="-457200">
              <a:buFont typeface="+mj-lt"/>
              <a:buAutoNum type="alphaLcPeriod"/>
            </a:pPr>
            <a:r>
              <a:rPr lang="nl-NL" dirty="0" smtClean="0"/>
              <a:t>Wat herken je vanuit de theorie in het filmpje? </a:t>
            </a:r>
            <a:endParaRPr lang="nl-NL" dirty="0"/>
          </a:p>
          <a:p>
            <a:pPr marL="457200" indent="-457200">
              <a:buFont typeface="+mj-lt"/>
              <a:buAutoNum type="alphaLcPeriod"/>
            </a:pPr>
            <a:r>
              <a:rPr lang="nl-NL" dirty="0" smtClean="0"/>
              <a:t>Hoe reageren de kinderen op elkaar? </a:t>
            </a:r>
          </a:p>
          <a:p>
            <a:pPr marL="457200" indent="-457200">
              <a:buFont typeface="+mj-lt"/>
              <a:buAutoNum type="alphaLcPeriod"/>
            </a:pPr>
            <a:r>
              <a:rPr lang="nl-NL" dirty="0" smtClean="0"/>
              <a:t>Welke taalproductie komt op gang?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861367" y="3300153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0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pasta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Werkblad 2</a:t>
            </a:r>
            <a:br>
              <a:rPr lang="nl-NL" b="1" dirty="0" smtClean="0"/>
            </a:br>
            <a:r>
              <a:rPr lang="nl-NL" dirty="0" smtClean="0"/>
              <a:t>Denkwolkjes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 de tekst: </a:t>
            </a:r>
            <a:r>
              <a:rPr lang="nl-NL" b="1" dirty="0" smtClean="0"/>
              <a:t>Zet uitdagende communicatie voorop! </a:t>
            </a:r>
            <a:r>
              <a:rPr lang="nl-NL" dirty="0"/>
              <a:t>i</a:t>
            </a:r>
            <a:r>
              <a:rPr lang="nl-NL" dirty="0" smtClean="0"/>
              <a:t>n duo’s </a:t>
            </a:r>
          </a:p>
          <a:p>
            <a:pPr marL="0" indent="0">
              <a:buNone/>
            </a:pPr>
            <a:r>
              <a:rPr lang="nl-NL" dirty="0" smtClean="0"/>
              <a:t>Verdeel de tekst in twee stukken, lees elk de helft en vertel elkaar daarna de belangrijkste dingen die je hebt gelezen, maak ondertussen aantekeningen of onderstreep. </a:t>
            </a:r>
          </a:p>
          <a:p>
            <a:pPr marL="0" indent="0">
              <a:buNone/>
            </a:pPr>
            <a:r>
              <a:rPr lang="nl-NL" dirty="0" smtClean="0"/>
              <a:t>Vul in tweetallen de denkwolkjes in over de behandelde theorie.  </a:t>
            </a:r>
            <a:r>
              <a:rPr lang="nl-NL" dirty="0" smtClean="0">
                <a:sym typeface="Wingdings" panose="05000000000000000000" pitchFamily="2" charset="2"/>
              </a:rPr>
              <a:t> werkblad 2 denkwolkjes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88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5672" y="286604"/>
            <a:ext cx="9410007" cy="68598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Tekst </a:t>
            </a:r>
            <a:r>
              <a:rPr lang="nl-NL" dirty="0" err="1" smtClean="0"/>
              <a:t>taaldenkgesprekken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949" y="972590"/>
            <a:ext cx="6708371" cy="4896504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Wanneer spreken we van een </a:t>
            </a:r>
            <a:r>
              <a:rPr lang="nl-NL" dirty="0" err="1" smtClean="0"/>
              <a:t>taaldenkgesprek</a:t>
            </a:r>
            <a:r>
              <a:rPr lang="nl-NL" dirty="0" smtClean="0"/>
              <a:t>? </a:t>
            </a:r>
            <a:r>
              <a:rPr lang="nl-NL" dirty="0" smtClean="0">
                <a:sym typeface="Wingdings" panose="05000000000000000000" pitchFamily="2" charset="2"/>
              </a:rPr>
              <a:t> zoek op internet </a:t>
            </a:r>
            <a:endParaRPr lang="nl-NL" dirty="0" smtClean="0"/>
          </a:p>
          <a:p>
            <a:r>
              <a:rPr lang="nl-NL" dirty="0" smtClean="0"/>
              <a:t>Wanneer de kinderen en de OA samen denken en praten. De kinderen bouwen op elkaars ideeën voort. </a:t>
            </a:r>
          </a:p>
          <a:p>
            <a:endParaRPr lang="nl-NL" dirty="0"/>
          </a:p>
          <a:p>
            <a:r>
              <a:rPr lang="nl-NL" dirty="0" smtClean="0"/>
              <a:t>Lees de Tekst </a:t>
            </a:r>
            <a:r>
              <a:rPr lang="nl-NL" dirty="0" smtClean="0">
                <a:sym typeface="Wingdings" panose="05000000000000000000" pitchFamily="2" charset="2"/>
              </a:rPr>
              <a:t> zet uitdagende communicatie voorop! De basis voor krachtige taal en denk ontwikkeling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is taalaanbod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is taalproductie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wordt bedoelt met feedback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wordt bedoelt met Balans ?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wordt er bedoelt met taalleermechanisme ?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zijn voorbeelden van eenvoudige taalfuncties?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Wat zijn voorbeelden van complexe taalfuncties?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Zoek de zes interactievaardigheden op internet en beoordeel jezelf op deze vaardigheden (cijfer 1 t/m 10)  wat doe je goed en wat wil je nog leren?  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 smtClean="0">
                <a:sym typeface="Wingdings" panose="05000000000000000000" pitchFamily="2" charset="2"/>
              </a:rPr>
              <a:t>Hoe ga je dat doen? </a:t>
            </a: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955280" y="2510444"/>
            <a:ext cx="3782291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Bekijk </a:t>
            </a:r>
            <a:r>
              <a:rPr lang="nl-NL" dirty="0"/>
              <a:t>het filmpje: Baby kleertjes mee </a:t>
            </a:r>
            <a:br>
              <a:rPr lang="nl-NL" dirty="0"/>
            </a:br>
            <a:r>
              <a:rPr lang="nl-NL" dirty="0"/>
              <a:t>Beoordeel de interactievaardigheden en het taalaanbod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Wat doet ze goed? Wat kan er beter? </a:t>
            </a:r>
          </a:p>
        </p:txBody>
      </p:sp>
    </p:spTree>
    <p:extLst>
      <p:ext uri="{BB962C8B-B14F-4D97-AF65-F5344CB8AC3E}">
        <p14:creationId xmlns:p14="http://schemas.microsoft.com/office/powerpoint/2010/main" val="128097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baby kleertjes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786553" y="2410691"/>
            <a:ext cx="3175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Bekijk het filmpje: Baby kleertjes mee </a:t>
            </a:r>
            <a:br>
              <a:rPr lang="nl-NL" dirty="0"/>
            </a:br>
            <a:r>
              <a:rPr lang="nl-NL" dirty="0"/>
              <a:t>Beoordeel de interactievaardigheden en het taalaanbod.</a:t>
            </a:r>
          </a:p>
          <a:p>
            <a:endParaRPr lang="nl-NL" dirty="0"/>
          </a:p>
          <a:p>
            <a:r>
              <a:rPr lang="nl-NL" dirty="0"/>
              <a:t>Wat doet ze goed? Wat kan er beter? 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3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Neem een prentenboek mee naar de volgende 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Maak in de BPV een foto van de (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voor)leeshoek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en neem deze mee naar de volgende les. 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Zorg dat de foto in groepjes bekeken kan worden. 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0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Spiegelblad invullen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2641455"/>
            <a:ext cx="5935027" cy="28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4108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E395C1C285249B17445C057ECAD08" ma:contentTypeVersion="12" ma:contentTypeDescription="Create a new document." ma:contentTypeScope="" ma:versionID="bffae5b5c65178593fbf43fa19607db4">
  <xsd:schema xmlns:xsd="http://www.w3.org/2001/XMLSchema" xmlns:xs="http://www.w3.org/2001/XMLSchema" xmlns:p="http://schemas.microsoft.com/office/2006/metadata/properties" xmlns:ns3="5a2c37fb-8963-434e-949e-995bf3a73eb7" xmlns:ns4="429100cf-d2c6-40a8-8a28-62627222bc4c" targetNamespace="http://schemas.microsoft.com/office/2006/metadata/properties" ma:root="true" ma:fieldsID="681686dde257eede7490c3ca5dfc8cc9" ns3:_="" ns4:_="">
    <xsd:import namespace="5a2c37fb-8963-434e-949e-995bf3a73eb7"/>
    <xsd:import namespace="429100cf-d2c6-40a8-8a28-62627222bc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37fb-8963-434e-949e-995bf3a73e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100cf-d2c6-40a8-8a28-62627222b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59A55-4A72-4CE2-AB5A-4DC0E255CF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9100cf-d2c6-40a8-8a28-62627222bc4c"/>
    <ds:schemaRef ds:uri="5a2c37fb-8963-434e-949e-995bf3a73e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696F29-19E1-4BDF-9C14-D51864CB6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5EEAE-3BD8-45CD-96B7-D7BE09516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c37fb-8963-434e-949e-995bf3a73eb7"/>
    <ds:schemaRef ds:uri="429100cf-d2c6-40a8-8a28-62627222b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389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Terugblik</vt:lpstr>
      <vt:lpstr>Ontwikkelingsgericht werken Les 4</vt:lpstr>
      <vt:lpstr>Inhoud van de les </vt:lpstr>
      <vt:lpstr>Hand-out 4.1  goed observeren zonder meedoen</vt:lpstr>
      <vt:lpstr>Filmpje pasta</vt:lpstr>
      <vt:lpstr>Werkblad 2 Denkwolkjes </vt:lpstr>
      <vt:lpstr>Tekst taaldenkgesprekken </vt:lpstr>
      <vt:lpstr>Filmpje baby kleertjes</vt:lpstr>
      <vt:lpstr>Huiswerk volgende week</vt:lpstr>
      <vt:lpstr>Spiegelblad invullen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Ontwikkelingsgericht werken Les 4</dc:title>
  <dc:creator>Bos, Jolijn</dc:creator>
  <cp:lastModifiedBy>Buls, Pien</cp:lastModifiedBy>
  <cp:revision>23</cp:revision>
  <dcterms:created xsi:type="dcterms:W3CDTF">2018-03-16T10:01:55Z</dcterms:created>
  <dcterms:modified xsi:type="dcterms:W3CDTF">2020-03-04T11:48:28Z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0x010100732E395C1C285249B17445C057ECAD08</vt:lpwstr>
  </property>
</Properties>
</file>